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356"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BDE07655-8B66-494D-8BD9-1F392D018A00}" type="datetimeFigureOut">
              <a:rPr lang="en-US" smtClean="0"/>
              <a:t>11/10/2017</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AC92878-1DE3-4AAF-BF29-1E81B944FA6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BDE07655-8B66-494D-8BD9-1F392D018A00}" type="datetimeFigureOut">
              <a:rPr lang="en-US" smtClean="0"/>
              <a:t>11/10/2017</a:t>
            </a:fld>
            <a:endParaRPr lang="en-US"/>
          </a:p>
        </p:txBody>
      </p:sp>
      <p:sp>
        <p:nvSpPr>
          <p:cNvPr id="9" name="Slide Number Placeholder 8"/>
          <p:cNvSpPr>
            <a:spLocks noGrp="1"/>
          </p:cNvSpPr>
          <p:nvPr>
            <p:ph type="sldNum" sz="quarter" idx="15"/>
          </p:nvPr>
        </p:nvSpPr>
        <p:spPr/>
        <p:txBody>
          <a:bodyPr rtlCol="0"/>
          <a:lstStyle/>
          <a:p>
            <a:fld id="{0AC92878-1DE3-4AAF-BF29-1E81B944FA67}"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BDE07655-8B66-494D-8BD9-1F392D018A00}" type="datetimeFigureOut">
              <a:rPr lang="en-US" smtClean="0"/>
              <a:t>11/10/2017</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AC92878-1DE3-4AAF-BF29-1E81B944FA6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BDE07655-8B66-494D-8BD9-1F392D018A00}"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92878-1DE3-4AAF-BF29-1E81B944FA67}"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BDE07655-8B66-494D-8BD9-1F392D018A00}" type="datetimeFigureOut">
              <a:rPr lang="en-US" smtClean="0"/>
              <a:t>11/10/2017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C92878-1DE3-4AAF-BF29-1E81B944FA67}"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BDE07655-8B66-494D-8BD9-1F392D018A00}" type="datetimeFigureOut">
              <a:rPr lang="en-US" smtClean="0"/>
              <a:t>11/10/2017</a:t>
            </a:fld>
            <a:endParaRPr lang="en-US"/>
          </a:p>
        </p:txBody>
      </p:sp>
      <p:sp>
        <p:nvSpPr>
          <p:cNvPr id="7" name="Slide Number Placeholder 6"/>
          <p:cNvSpPr>
            <a:spLocks noGrp="1"/>
          </p:cNvSpPr>
          <p:nvPr>
            <p:ph type="sldNum" sz="quarter" idx="11"/>
          </p:nvPr>
        </p:nvSpPr>
        <p:spPr/>
        <p:txBody>
          <a:bodyPr rtlCol="0"/>
          <a:lstStyle/>
          <a:p>
            <a:fld id="{0AC92878-1DE3-4AAF-BF29-1E81B944FA67}"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E07655-8B66-494D-8BD9-1F392D018A00}" type="datetimeFigureOut">
              <a:rPr lang="en-US" smtClean="0"/>
              <a:t>11/10/2017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C92878-1DE3-4AAF-BF29-1E81B944FA6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BDE07655-8B66-494D-8BD9-1F392D018A00}" type="datetimeFigureOut">
              <a:rPr lang="en-US" smtClean="0"/>
              <a:t>11/10/2017</a:t>
            </a:fld>
            <a:endParaRPr lang="en-US"/>
          </a:p>
        </p:txBody>
      </p:sp>
      <p:sp>
        <p:nvSpPr>
          <p:cNvPr id="22" name="Slide Number Placeholder 21"/>
          <p:cNvSpPr>
            <a:spLocks noGrp="1"/>
          </p:cNvSpPr>
          <p:nvPr>
            <p:ph type="sldNum" sz="quarter" idx="15"/>
          </p:nvPr>
        </p:nvSpPr>
        <p:spPr/>
        <p:txBody>
          <a:bodyPr rtlCol="0"/>
          <a:lstStyle/>
          <a:p>
            <a:fld id="{0AC92878-1DE3-4AAF-BF29-1E81B944FA67}"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BDE07655-8B66-494D-8BD9-1F392D018A00}" type="datetimeFigureOut">
              <a:rPr lang="en-US" smtClean="0"/>
              <a:t>11/10/2017</a:t>
            </a:fld>
            <a:endParaRPr lang="en-US"/>
          </a:p>
        </p:txBody>
      </p:sp>
      <p:sp>
        <p:nvSpPr>
          <p:cNvPr id="18" name="Slide Number Placeholder 17"/>
          <p:cNvSpPr>
            <a:spLocks noGrp="1"/>
          </p:cNvSpPr>
          <p:nvPr>
            <p:ph type="sldNum" sz="quarter" idx="11"/>
          </p:nvPr>
        </p:nvSpPr>
        <p:spPr/>
        <p:txBody>
          <a:bodyPr rtlCol="0"/>
          <a:lstStyle/>
          <a:p>
            <a:fld id="{0AC92878-1DE3-4AAF-BF29-1E81B944FA67}"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E07655-8B66-494D-8BD9-1F392D018A00}"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92878-1DE3-4AAF-BF29-1E81B944FA6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E07655-8B66-494D-8BD9-1F392D018A00}"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92878-1DE3-4AAF-BF29-1E81B944FA6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DE07655-8B66-494D-8BD9-1F392D018A00}" type="datetimeFigureOut">
              <a:rPr lang="en-US" smtClean="0"/>
              <a:t>11/10/2017</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AC92878-1DE3-4AAF-BF29-1E81B944FA6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Intervention with Families</a:t>
            </a:r>
          </a:p>
        </p:txBody>
      </p:sp>
      <p:sp>
        <p:nvSpPr>
          <p:cNvPr id="3" name="Subtitle 2"/>
          <p:cNvSpPr>
            <a:spLocks noGrp="1"/>
          </p:cNvSpPr>
          <p:nvPr>
            <p:ph type="subTitle" idx="1"/>
          </p:nvPr>
        </p:nvSpPr>
        <p:spPr/>
        <p:txBody>
          <a:bodyPr/>
          <a:lstStyle/>
          <a:p>
            <a:r>
              <a:rPr lang="en-US" dirty="0"/>
              <a:t>Week 3 </a:t>
            </a:r>
          </a:p>
          <a:p>
            <a:r>
              <a:rPr lang="en-US" dirty="0"/>
              <a:t>Chapter 10</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Intervention is designed to modify or change behaviors of a individual or family system</a:t>
            </a:r>
          </a:p>
          <a:p>
            <a:pPr lvl="1"/>
            <a:r>
              <a:rPr lang="en-US" dirty="0"/>
              <a:t>Change conditions that pose the risk of maltreatment</a:t>
            </a:r>
          </a:p>
          <a:p>
            <a:pPr lvl="1"/>
            <a:r>
              <a:rPr lang="en-US" dirty="0"/>
              <a:t>Change behaviors that pose the risk to their safety</a:t>
            </a:r>
          </a:p>
          <a:p>
            <a:pPr lvl="1"/>
            <a:r>
              <a:rPr lang="en-US" dirty="0"/>
              <a:t>Changes occur  through continue assessment and analysis of services (service planning, case management used in monitoring and evaluating outcomes)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Intervention strategies of Child Maltreatment identifies engagement techniques as one of the most important things when trying to build rapport. </a:t>
            </a:r>
          </a:p>
          <a:p>
            <a:r>
              <a:rPr lang="en-US" dirty="0"/>
              <a:t>Many have said that the way one engages a family could be what has the greatest impact on that child and family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Purpose of Casework</a:t>
            </a:r>
          </a:p>
          <a:p>
            <a:pPr lvl="1"/>
            <a:r>
              <a:rPr lang="en-US" dirty="0"/>
              <a:t>Relate to families in a nonthreatening and nonjudgmental way. (Honesty, trust worthiness, dependable and consistent) These all set the example as to how interaction should be.</a:t>
            </a:r>
          </a:p>
          <a:p>
            <a:pPr lvl="2"/>
            <a:r>
              <a:rPr lang="en-US" dirty="0"/>
              <a:t>Inform them of the Child Protection Services Process</a:t>
            </a:r>
          </a:p>
          <a:p>
            <a:pPr lvl="2"/>
            <a:r>
              <a:rPr lang="en-US" dirty="0"/>
              <a:t>Keeping appointments and arriving on time</a:t>
            </a:r>
          </a:p>
          <a:p>
            <a:pPr lvl="2"/>
            <a:r>
              <a:rPr lang="en-US" dirty="0"/>
              <a:t>Doing what you say you will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Motivate and engage families in the change process (examples) </a:t>
            </a:r>
          </a:p>
          <a:p>
            <a:pPr lvl="1"/>
            <a:r>
              <a:rPr lang="en-US" dirty="0"/>
              <a:t>Provide support and understanding</a:t>
            </a:r>
          </a:p>
          <a:p>
            <a:pPr lvl="1"/>
            <a:r>
              <a:rPr lang="en-US" dirty="0"/>
              <a:t>Opportunity for families to share their story</a:t>
            </a:r>
          </a:p>
          <a:p>
            <a:pPr lvl="1"/>
            <a:r>
              <a:rPr lang="en-US" dirty="0"/>
              <a:t> Help them enhance problem solving skills in healthy ways</a:t>
            </a:r>
          </a:p>
          <a:p>
            <a:pPr lvl="2"/>
            <a:r>
              <a:rPr lang="en-US" dirty="0"/>
              <a:t>Parenting  issues/stressors</a:t>
            </a:r>
          </a:p>
          <a:p>
            <a:pPr lvl="2"/>
            <a:r>
              <a:rPr lang="en-US" dirty="0"/>
              <a:t>Budgets and Finances</a:t>
            </a:r>
          </a:p>
          <a:p>
            <a:pPr lvl="2"/>
            <a:r>
              <a:rPr lang="en-US" dirty="0"/>
              <a:t>Employment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endParaRPr lang="en-US" dirty="0"/>
          </a:p>
          <a:p>
            <a:r>
              <a:rPr lang="en-US" dirty="0"/>
              <a:t>Case work to serve multiply functions</a:t>
            </a:r>
          </a:p>
          <a:p>
            <a:pPr lvl="1"/>
            <a:r>
              <a:rPr lang="en-US" dirty="0"/>
              <a:t>Serve as empathetic listener</a:t>
            </a:r>
          </a:p>
          <a:p>
            <a:pPr lvl="1"/>
            <a:r>
              <a:rPr lang="en-US" dirty="0"/>
              <a:t>Teacher</a:t>
            </a:r>
          </a:p>
          <a:p>
            <a:pPr lvl="1"/>
            <a:r>
              <a:rPr lang="en-US" dirty="0"/>
              <a:t>Motivator</a:t>
            </a:r>
          </a:p>
          <a:p>
            <a:pPr lvl="1"/>
            <a:r>
              <a:rPr lang="en-US" dirty="0"/>
              <a:t>Giving them a honest and objective perception</a:t>
            </a:r>
          </a:p>
          <a:p>
            <a:pPr lvl="1">
              <a:buNone/>
            </a:pPr>
            <a:endParaRPr lang="en-US" dirty="0"/>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Intervention with Families</a:t>
            </a:r>
          </a:p>
        </p:txBody>
      </p:sp>
      <p:sp>
        <p:nvSpPr>
          <p:cNvPr id="3" name="Content Placeholder 2"/>
          <p:cNvSpPr>
            <a:spLocks noGrp="1"/>
          </p:cNvSpPr>
          <p:nvPr>
            <p:ph sz="quarter" idx="1"/>
          </p:nvPr>
        </p:nvSpPr>
        <p:spPr/>
        <p:txBody>
          <a:bodyPr/>
          <a:lstStyle/>
          <a:p>
            <a:endParaRPr lang="en-US" dirty="0"/>
          </a:p>
          <a:p>
            <a:r>
              <a:rPr lang="en-US" dirty="0"/>
              <a:t>Studies indicate families may be more successful when worker</a:t>
            </a:r>
          </a:p>
          <a:p>
            <a:pPr lvl="1"/>
            <a:r>
              <a:rPr lang="en-US" dirty="0"/>
              <a:t>Willing to jump in and help</a:t>
            </a:r>
          </a:p>
          <a:p>
            <a:pPr lvl="1"/>
            <a:r>
              <a:rPr lang="en-US" dirty="0"/>
              <a:t>Supportive and Non putative</a:t>
            </a:r>
          </a:p>
          <a:p>
            <a:pPr lvl="1"/>
            <a:r>
              <a:rPr lang="en-US" dirty="0"/>
              <a:t>Listen/Encourage</a:t>
            </a:r>
          </a:p>
          <a:p>
            <a:pPr lvl="1"/>
            <a:r>
              <a:rPr lang="en-US" dirty="0"/>
              <a:t>Provide Concrete Services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Service Planning is also called case planning, treatment plan and intervention plan</a:t>
            </a:r>
          </a:p>
          <a:p>
            <a:pPr lvl="1"/>
            <a:r>
              <a:rPr lang="en-US" dirty="0"/>
              <a:t>Monitor and evaluate family’s progress</a:t>
            </a:r>
          </a:p>
          <a:p>
            <a:pPr lvl="1"/>
            <a:r>
              <a:rPr lang="en-US" dirty="0"/>
              <a:t>Use to strategize and create plan to guide the case</a:t>
            </a:r>
          </a:p>
          <a:p>
            <a:pPr lvl="1"/>
            <a:r>
              <a:rPr lang="en-US" dirty="0"/>
              <a:t>Link to between the assessment and intervention</a:t>
            </a:r>
          </a:p>
          <a:p>
            <a:pPr lvl="1"/>
            <a:r>
              <a:rPr lang="en-US" dirty="0"/>
              <a:t>Essential for protection, risk reduction and successful treatment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Process of Service Plans includes </a:t>
            </a:r>
          </a:p>
          <a:p>
            <a:pPr lvl="1"/>
            <a:r>
              <a:rPr lang="en-US" dirty="0"/>
              <a:t>Actively involving the family in the plan; Nothing for me with out me</a:t>
            </a:r>
          </a:p>
          <a:p>
            <a:pPr lvl="1"/>
            <a:r>
              <a:rPr lang="en-US" dirty="0"/>
              <a:t>Identify and Prioritize the issues of Child Abuse/Neglect</a:t>
            </a:r>
          </a:p>
          <a:p>
            <a:pPr lvl="1"/>
            <a:r>
              <a:rPr lang="en-US" dirty="0"/>
              <a:t>Identify family strengths on which a plan can be built</a:t>
            </a:r>
          </a:p>
          <a:p>
            <a:pPr lvl="1"/>
            <a:r>
              <a:rPr lang="en-US" dirty="0"/>
              <a:t>Formulate plan to include goals, takes and reducing maltreatment</a:t>
            </a:r>
          </a:p>
          <a:p>
            <a:pPr lvl="1"/>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Important to identify the issues and risk factors first.</a:t>
            </a:r>
          </a:p>
          <a:p>
            <a:pPr lvl="1"/>
            <a:r>
              <a:rPr lang="en-US" dirty="0"/>
              <a:t>Prioritize these, address to many at once and it might become overwhelming</a:t>
            </a:r>
          </a:p>
          <a:p>
            <a:pPr lvl="1"/>
            <a:r>
              <a:rPr lang="en-US" dirty="0"/>
              <a:t>Families may feel there is to much to do before they consider themselves successful</a:t>
            </a:r>
          </a:p>
          <a:p>
            <a:pPr lvl="1"/>
            <a:r>
              <a:rPr lang="en-US" dirty="0"/>
              <a:t>Plan to be use to help level risks not increase them</a:t>
            </a:r>
          </a:p>
          <a:p>
            <a:pPr lvl="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Plans should have the following included in them</a:t>
            </a:r>
          </a:p>
          <a:p>
            <a:pPr lvl="1"/>
            <a:r>
              <a:rPr lang="en-US" dirty="0"/>
              <a:t>Identify which area of life you are addressing</a:t>
            </a:r>
          </a:p>
          <a:p>
            <a:pPr lvl="2"/>
            <a:r>
              <a:rPr lang="en-US" dirty="0"/>
              <a:t>Emotional /Behavioral	</a:t>
            </a:r>
          </a:p>
          <a:p>
            <a:pPr lvl="2"/>
            <a:r>
              <a:rPr lang="en-US" dirty="0"/>
              <a:t>Education	Medical</a:t>
            </a:r>
          </a:p>
          <a:p>
            <a:pPr lvl="2"/>
            <a:r>
              <a:rPr lang="en-US" dirty="0"/>
              <a:t>Family	Living</a:t>
            </a:r>
          </a:p>
          <a:p>
            <a:pPr lvl="2"/>
            <a:r>
              <a:rPr lang="en-US" dirty="0"/>
              <a:t>Social/Recreational</a:t>
            </a:r>
          </a:p>
          <a:p>
            <a:pPr lvl="2"/>
            <a:r>
              <a:rPr lang="en-US" dirty="0"/>
              <a:t>Cultural	Safety</a:t>
            </a:r>
          </a:p>
          <a:p>
            <a:pPr lvl="2"/>
            <a:r>
              <a:rPr lang="en-US" dirty="0"/>
              <a:t>Legal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Issue/ Concern: What needs changed or improved?</a:t>
            </a:r>
          </a:p>
          <a:p>
            <a:r>
              <a:rPr lang="en-US" dirty="0"/>
              <a:t>Goals: How would things look different? (desired outcome)</a:t>
            </a:r>
          </a:p>
          <a:p>
            <a:r>
              <a:rPr lang="en-US" dirty="0"/>
              <a:t>Strengths: What can be used in planning?</a:t>
            </a:r>
          </a:p>
          <a:p>
            <a:r>
              <a:rPr lang="en-US" dirty="0"/>
              <a:t>Strategies/Objectives: What are the best options to meet the need/goal? (measurable terms)</a:t>
            </a:r>
          </a:p>
          <a:p>
            <a:r>
              <a:rPr lang="en-US" dirty="0"/>
              <a:t>Tasks/Due Dates: Who is responsible for what and when? (specific activities and dates)</a:t>
            </a:r>
          </a:p>
          <a:p>
            <a:r>
              <a:rPr lang="en-US" dirty="0"/>
              <a:t>Status Date: when it remains unchanged, partly attained and fully attained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pPr>
              <a:buNone/>
            </a:pPr>
            <a:r>
              <a:rPr lang="en-US" u="sng" dirty="0"/>
              <a:t>Indentify the Problem/Issue</a:t>
            </a:r>
          </a:p>
          <a:p>
            <a:pPr>
              <a:buNone/>
            </a:pPr>
            <a:r>
              <a:rPr lang="en-US" dirty="0"/>
              <a:t>	Ms. Smith left three belt marks on John’s back when she used physical discipline on him because he did not listen.</a:t>
            </a:r>
          </a:p>
          <a:p>
            <a:pPr>
              <a:buNone/>
            </a:pPr>
            <a:r>
              <a:rPr lang="en-US" dirty="0"/>
              <a:t>*Facts will not always be as clear as this</a:t>
            </a:r>
          </a:p>
          <a:p>
            <a:pPr>
              <a:buNone/>
            </a:pPr>
            <a:r>
              <a:rPr lang="en-US" u="sng" dirty="0"/>
              <a:t>Goal</a:t>
            </a:r>
          </a:p>
          <a:p>
            <a:pPr>
              <a:buNone/>
            </a:pPr>
            <a:r>
              <a:rPr lang="en-US" dirty="0"/>
              <a:t>	Ms. Smith will use other forms of discipline with John. </a:t>
            </a:r>
            <a:r>
              <a:rPr lang="en-US" dirty="0" err="1"/>
              <a:t>Ie</a:t>
            </a:r>
            <a:r>
              <a:rPr lang="en-US" dirty="0"/>
              <a:t> taking things away, time outs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pPr>
              <a:buNone/>
            </a:pPr>
            <a:r>
              <a:rPr lang="en-US" dirty="0"/>
              <a:t>Strengths</a:t>
            </a:r>
          </a:p>
          <a:p>
            <a:pPr>
              <a:buNone/>
            </a:pPr>
            <a:r>
              <a:rPr lang="en-US" dirty="0"/>
              <a:t>	Ms. Smith wants John to understand the difference between right and wrong. Ms. Smith is seeking services to learn other ways to parent.</a:t>
            </a:r>
          </a:p>
          <a:p>
            <a:pPr>
              <a:buNone/>
            </a:pPr>
            <a:r>
              <a:rPr lang="en-US" dirty="0"/>
              <a:t>Strategies/Tasks</a:t>
            </a:r>
          </a:p>
          <a:p>
            <a:pPr>
              <a:buNone/>
            </a:pPr>
            <a:r>
              <a:rPr lang="en-US" dirty="0"/>
              <a:t>	Ms. Smith will tell John once what she wants him to do and he if he does not listen she will then tell him he will go to time out/then take him. Ms. Smith will continue to go parenting class for support</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Plans can always change as the family changes their needs/problems identified change</a:t>
            </a:r>
          </a:p>
          <a:p>
            <a:r>
              <a:rPr lang="en-US" dirty="0"/>
              <a:t>Objectives and Strategies to be stated in positive terms </a:t>
            </a:r>
          </a:p>
          <a:p>
            <a:r>
              <a:rPr lang="en-US" dirty="0"/>
              <a:t>Needs to be observable and measureable</a:t>
            </a:r>
          </a:p>
          <a:p>
            <a:r>
              <a:rPr lang="en-US" dirty="0"/>
              <a:t>Written in a way of what family should do not what they shouldn’t do</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Helps families to envision the desired outcome or behavior</a:t>
            </a:r>
          </a:p>
          <a:p>
            <a:r>
              <a:rPr lang="en-US" dirty="0"/>
              <a:t>Language used should be the family’s vocabulary, level of comprehension and cultural background</a:t>
            </a:r>
          </a:p>
          <a:p>
            <a:r>
              <a:rPr lang="en-US" dirty="0"/>
              <a:t>Clearly and directly related to issues /concerns that need to be changed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Objects that don’t adequately reflect desired change. “comply with court orders, regular attendance at drug treatment or anger management  classes</a:t>
            </a:r>
          </a:p>
          <a:p>
            <a:r>
              <a:rPr lang="en-US" dirty="0"/>
              <a:t>Cookie cutter plans (Individualize them to family/child)</a:t>
            </a:r>
          </a:p>
          <a:p>
            <a:r>
              <a:rPr lang="en-US" dirty="0"/>
              <a:t>Service plans that address child’s needs but not parents and visa versa</a:t>
            </a:r>
          </a:p>
          <a:p>
            <a:r>
              <a:rPr lang="en-US" dirty="0"/>
              <a:t>Avoid vague statements</a:t>
            </a:r>
          </a:p>
          <a:p>
            <a:pPr lvl="1"/>
            <a:r>
              <a:rPr lang="en-US" dirty="0"/>
              <a:t>Mr. Smith will use safe methods of disciplining her child</a:t>
            </a:r>
          </a:p>
          <a:p>
            <a:pPr lvl="1"/>
            <a:r>
              <a:rPr lang="en-US" dirty="0"/>
              <a:t>Mother will be drug free and go to treatment</a:t>
            </a:r>
          </a:p>
          <a:p>
            <a:pPr lvl="1">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Instead</a:t>
            </a:r>
          </a:p>
          <a:p>
            <a:pPr lvl="1"/>
            <a:r>
              <a:rPr lang="en-US" dirty="0"/>
              <a:t>Mr. Smith will give John a time out or use alternative methods of discipline he has learned from his parenting class rather than hitting or slapping John.</a:t>
            </a:r>
          </a:p>
          <a:p>
            <a:pPr lvl="1"/>
            <a:r>
              <a:rPr lang="en-US" dirty="0"/>
              <a:t>Mother will attend Connections Drug Treatment for her sessions twice a week and submit negative urines each week. Mother will participate in group counseling at the program.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Monitoring service plans and evaluating family’s progress</a:t>
            </a:r>
          </a:p>
          <a:p>
            <a:pPr lvl="1"/>
            <a:r>
              <a:rPr lang="en-US" dirty="0"/>
              <a:t>You able to identify the family’s progress of lack there of in clear goals, objectives and strategies. Plan could be updated on regular basis (weekly, monthly, quarterly)</a:t>
            </a:r>
          </a:p>
          <a:p>
            <a:pPr lvl="1"/>
            <a:r>
              <a:rPr lang="en-US" dirty="0"/>
              <a:t>Success builds on success-Help families look towards the future</a:t>
            </a:r>
          </a:p>
          <a:p>
            <a:pPr lvl="1"/>
            <a:r>
              <a:rPr lang="en-US" dirty="0"/>
              <a:t>Address any service delivery issue as they come up (waiting list, transportation, scheduling conflicts)</a:t>
            </a:r>
          </a:p>
          <a:p>
            <a:pPr lvl="1"/>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Verify the level and quality of services provided to family</a:t>
            </a:r>
          </a:p>
          <a:p>
            <a:pPr lvl="1"/>
            <a:r>
              <a:rPr lang="en-US" dirty="0"/>
              <a:t>Families’ level of participation in planned services</a:t>
            </a:r>
          </a:p>
          <a:p>
            <a:pPr lvl="1"/>
            <a:r>
              <a:rPr lang="en-US" dirty="0"/>
              <a:t>If service is helpful or not in achieving changes</a:t>
            </a:r>
          </a:p>
          <a:p>
            <a:pPr lvl="1"/>
            <a:r>
              <a:rPr lang="en-US" dirty="0"/>
              <a:t>If services are provided in a timely manner</a:t>
            </a:r>
          </a:p>
          <a:p>
            <a:pPr lvl="1"/>
            <a:r>
              <a:rPr lang="en-US" dirty="0"/>
              <a:t>Comfort level/rapport with provider with family</a:t>
            </a:r>
          </a:p>
          <a:p>
            <a:pPr lvl="1"/>
            <a:r>
              <a:rPr lang="en-US" dirty="0"/>
              <a:t>Barriers</a:t>
            </a:r>
          </a:p>
          <a:p>
            <a:pPr lvl="1"/>
            <a:r>
              <a:rPr lang="en-US" dirty="0"/>
              <a:t>Decide if alternative plan needs to be made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Process of Monitoring</a:t>
            </a:r>
          </a:p>
          <a:p>
            <a:pPr lvl="1"/>
            <a:r>
              <a:rPr lang="en-US" dirty="0"/>
              <a:t>Review Plan and Efforts of those involved</a:t>
            </a:r>
          </a:p>
          <a:p>
            <a:pPr lvl="1"/>
            <a:r>
              <a:rPr lang="en-US" dirty="0"/>
              <a:t>Collateral contacts (service providers)</a:t>
            </a:r>
          </a:p>
          <a:p>
            <a:pPr lvl="1"/>
            <a:r>
              <a:rPr lang="en-US" dirty="0"/>
              <a:t>Family/Home visits may occur on a weekly, biweekly or monthly basis</a:t>
            </a:r>
          </a:p>
          <a:p>
            <a:pPr lvl="1"/>
            <a:r>
              <a:rPr lang="en-US" dirty="0"/>
              <a:t>Document changes in behaviors/conditions and family dynamics</a:t>
            </a:r>
          </a:p>
          <a:p>
            <a:pPr lv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Concurrent Planning is a way to provide timely permanency for children in foster care (service/case plans are used to help provide documentation of services for children in and out of care)</a:t>
            </a:r>
          </a:p>
          <a:p>
            <a:r>
              <a:rPr lang="en-US" dirty="0"/>
              <a:t>Concurrent Planning involves having two plans working simultaneously for children to spend the shortest time possible in foster care or out of home placement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Federal law has tied monies up into two laws when assisting states with children in foster care</a:t>
            </a:r>
          </a:p>
          <a:p>
            <a:pPr lvl="1"/>
            <a:r>
              <a:rPr lang="en-US" dirty="0"/>
              <a:t>Adoption and Safe Families Act originally passed in 1997 and was updated in 2004. This law requires CPS to develop, communicate and work simultaneously on two plans in foster care. States are inform families of the 12 month expectation of children to have a permanent home within this time frame.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Federal laws continued</a:t>
            </a:r>
          </a:p>
          <a:p>
            <a:pPr lvl="1"/>
            <a:r>
              <a:rPr lang="en-US" dirty="0"/>
              <a:t>Indian Child Welfare Act in which tribal leaders have a say in a child adoption if they are part of a registered tribe. Passed to protect the First Nations’ children who had been removed from their reservations and adopted out of the tribe.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Goals for these laws</a:t>
            </a:r>
          </a:p>
          <a:p>
            <a:pPr lvl="1"/>
            <a:r>
              <a:rPr lang="en-US" dirty="0"/>
              <a:t>Achieve early permanency for children in out of home placement; Decrease length of stay in foster care</a:t>
            </a:r>
          </a:p>
          <a:p>
            <a:pPr lvl="1"/>
            <a:r>
              <a:rPr lang="en-US" dirty="0"/>
              <a:t>Maintain family/sibling relationships</a:t>
            </a:r>
          </a:p>
          <a:p>
            <a:pPr lvl="1"/>
            <a:r>
              <a:rPr lang="en-US" dirty="0"/>
              <a:t>Reduce moves/disruptions to current placements and relationships </a:t>
            </a:r>
          </a:p>
          <a:p>
            <a:pPr lvl="1"/>
            <a:r>
              <a:rPr lang="en-US" dirty="0"/>
              <a:t>Assist in developing a pool of resources for family that help provide a permanent placement for child if caregivers cannot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Steps for the Agencies to follow</a:t>
            </a:r>
          </a:p>
          <a:p>
            <a:pPr lvl="1"/>
            <a:r>
              <a:rPr lang="en-US" dirty="0"/>
              <a:t>Identify family strengths and challenges of case</a:t>
            </a:r>
          </a:p>
          <a:p>
            <a:pPr lvl="1"/>
            <a:r>
              <a:rPr lang="en-US" dirty="0"/>
              <a:t>Identify relatives who may be able to help, meet with family to inform them of this mandated time frame. (Investigation,72 hours, 10 days)</a:t>
            </a:r>
          </a:p>
          <a:p>
            <a:pPr lvl="1"/>
            <a:r>
              <a:rPr lang="en-US" dirty="0"/>
              <a:t>Start a certified search for named parents and relatives not involved with child during investigation</a:t>
            </a:r>
          </a:p>
          <a:p>
            <a:pPr lvl="1"/>
            <a:r>
              <a:rPr lang="en-US" dirty="0"/>
              <a:t>Determine if they have a American Indian Tribe Affiliation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pPr lvl="1"/>
            <a:r>
              <a:rPr lang="en-US" dirty="0"/>
              <a:t>Medical Evaluation, birth records, birth certificate, social security cards and any other medical/educational records</a:t>
            </a:r>
          </a:p>
          <a:p>
            <a:pPr lvl="1"/>
            <a:r>
              <a:rPr lang="en-US" dirty="0"/>
              <a:t>Schedule regular  weekly contact with parents and siblings within the first five days or seventy two hours from removal</a:t>
            </a:r>
          </a:p>
          <a:p>
            <a:pPr lvl="1"/>
            <a:r>
              <a:rPr lang="en-US" dirty="0"/>
              <a:t>Document everything, send out of collateral contacts with needed releases and help caregivers began required services.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Pitfalls and challenges</a:t>
            </a:r>
          </a:p>
          <a:p>
            <a:pPr lvl="1"/>
            <a:r>
              <a:rPr lang="en-US" dirty="0"/>
              <a:t>Large caseloads</a:t>
            </a:r>
          </a:p>
          <a:p>
            <a:pPr lvl="1"/>
            <a:r>
              <a:rPr lang="en-US" dirty="0"/>
              <a:t>Not planning adequately for both outcomes</a:t>
            </a:r>
          </a:p>
          <a:p>
            <a:pPr lvl="1"/>
            <a:r>
              <a:rPr lang="en-US" dirty="0"/>
              <a:t>Not providing reasonable efforts for courts</a:t>
            </a:r>
          </a:p>
          <a:p>
            <a:pPr lvl="1"/>
            <a:r>
              <a:rPr lang="en-US" dirty="0"/>
              <a:t>Not implementing services immediately</a:t>
            </a:r>
          </a:p>
          <a:p>
            <a:pPr lvl="1"/>
            <a:r>
              <a:rPr lang="en-US" dirty="0"/>
              <a:t>Not planning weekly visitation</a:t>
            </a:r>
          </a:p>
          <a:p>
            <a:pPr lvl="1"/>
            <a:r>
              <a:rPr lang="en-US" dirty="0"/>
              <a:t>Not involving family in planning</a:t>
            </a:r>
          </a:p>
          <a:p>
            <a:pPr lvl="1"/>
            <a:r>
              <a:rPr lang="en-US" dirty="0"/>
              <a:t>Not documenting everything  or submitting paperwork on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Visitation helps achieving permanency for children</a:t>
            </a:r>
          </a:p>
          <a:p>
            <a:pPr lvl="1"/>
            <a:r>
              <a:rPr lang="en-US" dirty="0"/>
              <a:t>Easing pain and loss of separation</a:t>
            </a:r>
          </a:p>
          <a:p>
            <a:pPr lvl="1"/>
            <a:r>
              <a:rPr lang="en-US" dirty="0"/>
              <a:t>Helps children not self blame for change in family</a:t>
            </a:r>
          </a:p>
          <a:p>
            <a:pPr lvl="1"/>
            <a:r>
              <a:rPr lang="en-US" dirty="0"/>
              <a:t>Powerful factor in decision making</a:t>
            </a:r>
          </a:p>
          <a:p>
            <a:pPr lvl="1"/>
            <a:r>
              <a:rPr lang="en-US" dirty="0"/>
              <a:t>Ease transition</a:t>
            </a:r>
          </a:p>
          <a:p>
            <a:pPr lvl="1"/>
            <a:r>
              <a:rPr lang="en-US" dirty="0"/>
              <a:t>Increase likely hood of success in not only services but reunification as well.</a:t>
            </a:r>
          </a:p>
          <a:p>
            <a:pPr lvl="1"/>
            <a:r>
              <a:rPr lang="en-US" dirty="0"/>
              <a:t>Keeps family connected and current</a:t>
            </a:r>
          </a:p>
          <a:p>
            <a:pPr lvl="2"/>
            <a:r>
              <a:rPr lang="en-US" dirty="0"/>
              <a:t>FP/p can exchange letters and journals of child’s achievement /changes every week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Why is visitation important?</a:t>
            </a:r>
          </a:p>
          <a:p>
            <a:pPr lvl="1"/>
            <a:r>
              <a:rPr lang="en-US" dirty="0"/>
              <a:t>Reinforce child’s identity/culture</a:t>
            </a:r>
          </a:p>
          <a:p>
            <a:pPr lvl="1"/>
            <a:r>
              <a:rPr lang="en-US" dirty="0"/>
              <a:t>Stay connected and allow parents to be apart of child’s life</a:t>
            </a:r>
          </a:p>
          <a:p>
            <a:pPr lvl="1"/>
            <a:r>
              <a:rPr lang="en-US" dirty="0"/>
              <a:t>Provide structure so parents can improve as well as show skills they are learning</a:t>
            </a:r>
          </a:p>
          <a:p>
            <a:pPr lvl="1"/>
            <a:r>
              <a:rPr lang="en-US" dirty="0"/>
              <a:t>Allow family to address needs and spend time together</a:t>
            </a:r>
          </a:p>
          <a:p>
            <a:pPr lvl="1"/>
            <a:r>
              <a:rPr lang="en-US" dirty="0"/>
              <a:t>Reinforce primary goal of reunification</a:t>
            </a:r>
          </a:p>
          <a:p>
            <a:pPr lvl="1"/>
            <a:r>
              <a:rPr lang="en-US" dirty="0"/>
              <a:t>Plan service changes as necessary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Service providers and their importance</a:t>
            </a:r>
          </a:p>
          <a:p>
            <a:pPr lvl="1"/>
            <a:r>
              <a:rPr lang="en-US" dirty="0"/>
              <a:t>Services are to address needs and factors that lead to maltreatment</a:t>
            </a:r>
          </a:p>
          <a:p>
            <a:pPr lvl="1"/>
            <a:r>
              <a:rPr lang="en-US" dirty="0"/>
              <a:t>Be culturally appropriate</a:t>
            </a:r>
          </a:p>
          <a:p>
            <a:pPr lvl="1"/>
            <a:r>
              <a:rPr lang="en-US" dirty="0"/>
              <a:t>Qualified to provide services, licensed and insured</a:t>
            </a:r>
          </a:p>
          <a:p>
            <a:pPr lvl="1"/>
            <a:r>
              <a:rPr lang="en-US" dirty="0"/>
              <a:t>Do they enhance or prohibit family’s involvement</a:t>
            </a:r>
          </a:p>
          <a:p>
            <a:pPr lvl="1"/>
            <a:r>
              <a:rPr lang="en-US" dirty="0"/>
              <a:t>Can it be used concurrently with other programs services </a:t>
            </a:r>
            <a:r>
              <a:rPr lang="en-US" dirty="0" err="1"/>
              <a:t>ie</a:t>
            </a:r>
            <a:r>
              <a:rPr lang="en-US" dirty="0"/>
              <a:t> substance abuse treatment, mental health, parenting classes, domestic violence, job training, housing programs </a:t>
            </a:r>
          </a:p>
          <a:p>
            <a:pPr lvl="1"/>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pPr lvl="1"/>
            <a:r>
              <a:rPr lang="en-US" dirty="0"/>
              <a:t>Addressing barriers</a:t>
            </a:r>
          </a:p>
          <a:p>
            <a:pPr lvl="2"/>
            <a:r>
              <a:rPr lang="en-US" dirty="0"/>
              <a:t>Transportation</a:t>
            </a:r>
          </a:p>
          <a:p>
            <a:pPr lvl="2"/>
            <a:r>
              <a:rPr lang="en-US" dirty="0"/>
              <a:t>Waiting lists</a:t>
            </a:r>
          </a:p>
          <a:p>
            <a:pPr lvl="2"/>
            <a:r>
              <a:rPr lang="en-US" dirty="0"/>
              <a:t>Effective in addressing needs</a:t>
            </a:r>
          </a:p>
          <a:p>
            <a:pPr lvl="2"/>
            <a:r>
              <a:rPr lang="en-US" dirty="0"/>
              <a:t>Works well with parent</a:t>
            </a:r>
          </a:p>
          <a:p>
            <a:pPr lvl="2"/>
            <a:r>
              <a:rPr lang="en-US" dirty="0"/>
              <a:t>Submits progress reviews on a timely basis</a:t>
            </a:r>
          </a:p>
          <a:p>
            <a:pPr lvl="2"/>
            <a:r>
              <a:rPr lang="en-US" dirty="0"/>
              <a:t>Contacts worker as soon as a problem presents itself</a:t>
            </a:r>
          </a:p>
          <a:p>
            <a:pPr lvl="2"/>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What could these services look like?</a:t>
            </a:r>
          </a:p>
          <a:p>
            <a:pPr lvl="1"/>
            <a:r>
              <a:rPr lang="en-US" dirty="0"/>
              <a:t>Family Therapy used to confront events openly as family in a safe place. Define patterns of maltreatment and triggers. Discuss roles and rules in family</a:t>
            </a:r>
          </a:p>
          <a:p>
            <a:pPr lvl="1"/>
            <a:r>
              <a:rPr lang="en-US" dirty="0"/>
              <a:t>Group Therapy used to reduce isolation and provide support</a:t>
            </a:r>
          </a:p>
          <a:p>
            <a:pPr lvl="1"/>
            <a:r>
              <a:rPr lang="en-US" dirty="0"/>
              <a:t>Individual therapy used by individual to heal and self reflect on personal changes that need to be made or understand circumstances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Services continued</a:t>
            </a:r>
          </a:p>
          <a:p>
            <a:pPr lvl="1"/>
            <a:r>
              <a:rPr lang="en-US" dirty="0"/>
              <a:t>Home based visitation services used to reduce incidences of maltreatment and must occur frequently on a regular basis i.e. weekly mentoring or parent aides</a:t>
            </a:r>
          </a:p>
          <a:p>
            <a:pPr lvl="1"/>
            <a:r>
              <a:rPr lang="en-US" dirty="0"/>
              <a:t>Home based services/ preservation of families used in providing insensitive services in the family’s home normally considered short term i.e. visiting nurses, </a:t>
            </a:r>
            <a:r>
              <a:rPr lang="en-US" dirty="0" err="1"/>
              <a:t>iop</a:t>
            </a:r>
            <a:r>
              <a:rPr lang="en-US" dirty="0"/>
              <a:t>, pat</a:t>
            </a:r>
          </a:p>
          <a:p>
            <a:pPr lvl="1"/>
            <a:r>
              <a:rPr lang="en-US" dirty="0"/>
              <a:t>Support based services in which community based activities to strengthen families </a:t>
            </a:r>
            <a:r>
              <a:rPr lang="en-US" dirty="0" err="1"/>
              <a:t>ie</a:t>
            </a:r>
            <a:r>
              <a:rPr lang="en-US" dirty="0"/>
              <a:t> after school programs, First State Community Action Center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How does one ask questions for plans that are solution focused and strength based?</a:t>
            </a:r>
          </a:p>
          <a:p>
            <a:pPr lvl="1"/>
            <a:r>
              <a:rPr lang="en-US" dirty="0"/>
              <a:t>Exception finding questions: building success on success. “ Was there a time when you were mad or sad and you didn’t use drugs? What did you do instead?”</a:t>
            </a:r>
          </a:p>
          <a:p>
            <a:pPr lvl="1"/>
            <a:r>
              <a:rPr lang="en-US" dirty="0"/>
              <a:t>Miracle Question/Magic Wand: helps families envision a future with the problem/issue solved/resolved. “Tomorrow morning  you go to the store and Shelly has a temper tantrum, but you know how to handle it, What would you 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r>
              <a:rPr lang="en-US" dirty="0"/>
              <a:t>How does one ask questions for plans that are solution focused and strength based?</a:t>
            </a:r>
          </a:p>
          <a:p>
            <a:pPr lvl="1"/>
            <a:r>
              <a:rPr lang="en-US" dirty="0"/>
              <a:t>Scaling Questions family in relation to problem, a way to measure one’s motivation/degree of change, “If five measures every time Joey listens and zero measures never how often does Joey listen to you.</a:t>
            </a:r>
          </a:p>
          <a:p>
            <a:pPr lvl="1"/>
            <a:r>
              <a:rPr lang="en-US" dirty="0"/>
              <a:t>Coping Questions allow a family and child to be in touch with internal feelings of events, “Matthew has some challenging behaviors, but you appear so calm. How are you able to do that?”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After all this how do we understand the process and the stages of change</a:t>
            </a:r>
          </a:p>
          <a:p>
            <a:pPr lvl="1"/>
            <a:r>
              <a:rPr lang="en-US" dirty="0"/>
              <a:t>Family and Individuals have to want to change it can not be pushed on them</a:t>
            </a:r>
          </a:p>
          <a:p>
            <a:pPr lvl="1"/>
            <a:r>
              <a:rPr lang="en-US" dirty="0"/>
              <a:t>You can provide support, services and the belief in them that they can do it but that is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lstStyle/>
          <a:p>
            <a:r>
              <a:rPr lang="en-US" dirty="0"/>
              <a:t>Stages of Change</a:t>
            </a:r>
          </a:p>
          <a:p>
            <a:pPr lvl="1"/>
            <a:r>
              <a:rPr lang="en-US" dirty="0"/>
              <a:t>Pre-contemplation: Raise  awareness of problem and consequences, discuss possibility of change</a:t>
            </a:r>
          </a:p>
          <a:p>
            <a:pPr lvl="2"/>
            <a:r>
              <a:rPr lang="en-US" dirty="0"/>
              <a:t>How do your actions affect those who love and depend on you?</a:t>
            </a:r>
          </a:p>
          <a:p>
            <a:pPr lvl="1"/>
            <a:r>
              <a:rPr lang="en-US" dirty="0"/>
              <a:t>Contemplation: Encourage families to think about change, support change and consider the risks of not changing.</a:t>
            </a:r>
          </a:p>
          <a:p>
            <a:pPr lvl="2"/>
            <a:r>
              <a:rPr lang="en-US" dirty="0"/>
              <a:t>What will happen if you do not stop using heroine?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Intervention with Families</a:t>
            </a:r>
          </a:p>
        </p:txBody>
      </p:sp>
      <p:sp>
        <p:nvSpPr>
          <p:cNvPr id="3" name="Content Placeholder 2"/>
          <p:cNvSpPr>
            <a:spLocks noGrp="1"/>
          </p:cNvSpPr>
          <p:nvPr>
            <p:ph sz="quarter" idx="1"/>
          </p:nvPr>
        </p:nvSpPr>
        <p:spPr/>
        <p:txBody>
          <a:bodyPr>
            <a:normAutofit/>
          </a:bodyPr>
          <a:lstStyle/>
          <a:p>
            <a:pPr lvl="1"/>
            <a:r>
              <a:rPr lang="en-US" dirty="0"/>
              <a:t>Preparation for change: strengthen and collaborate with family to commit to that change</a:t>
            </a:r>
          </a:p>
          <a:p>
            <a:pPr lvl="2"/>
            <a:r>
              <a:rPr lang="en-US" dirty="0"/>
              <a:t>Make a plan on make that change</a:t>
            </a:r>
          </a:p>
          <a:p>
            <a:pPr lvl="1"/>
            <a:r>
              <a:rPr lang="en-US" dirty="0"/>
              <a:t>Action of change: Affirm and support family’s commitment to change by providing supports and resources</a:t>
            </a:r>
          </a:p>
          <a:p>
            <a:pPr lvl="2"/>
            <a:r>
              <a:rPr lang="en-US" dirty="0"/>
              <a:t>What will help you be successful?</a:t>
            </a:r>
          </a:p>
          <a:p>
            <a:pPr lvl="1"/>
            <a:r>
              <a:rPr lang="en-US" dirty="0"/>
              <a:t>Maintaining change: Affirm family in commitment, effort and recognize the good and develop plans on how to prevent a relapse </a:t>
            </a:r>
          </a:p>
          <a:p>
            <a:pPr lvl="2">
              <a:buNone/>
            </a:pPr>
            <a:endParaRPr lang="en-US" dirty="0"/>
          </a:p>
          <a:p>
            <a:pPr lvl="2">
              <a:buNone/>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206</TotalTime>
  <Words>2081</Words>
  <Application>Microsoft Office PowerPoint</Application>
  <PresentationFormat>On-screen Show (4:3)</PresentationFormat>
  <Paragraphs>222</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Century Schoolbook</vt:lpstr>
      <vt:lpstr>Wingdings</vt:lpstr>
      <vt:lpstr>Wingdings 2</vt:lpstr>
      <vt:lpstr>Oriel</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lpstr>Intervention with Families</vt:lpstr>
    </vt:vector>
  </TitlesOfParts>
  <Company>DSCYF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Intervention with Families</dc:title>
  <dc:creator>Jennifer.Oppel</dc:creator>
  <cp:lastModifiedBy>Phara Ostinvil</cp:lastModifiedBy>
  <cp:revision>26</cp:revision>
  <dcterms:created xsi:type="dcterms:W3CDTF">2013-03-18T17:05:50Z</dcterms:created>
  <dcterms:modified xsi:type="dcterms:W3CDTF">2017-11-10T12:24:34Z</dcterms:modified>
</cp:coreProperties>
</file>